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56" r:id="rId3"/>
    <p:sldId id="261" r:id="rId4"/>
    <p:sldId id="270" r:id="rId5"/>
    <p:sldId id="266" r:id="rId6"/>
    <p:sldId id="271" r:id="rId7"/>
    <p:sldId id="267" r:id="rId8"/>
  </p:sldIdLst>
  <p:sldSz cx="9144000" cy="514826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58A"/>
    <a:srgbClr val="449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7020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897200" y="45684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3254400" y="45684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39640" y="46458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1897200" y="46458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3254400" y="46458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539640" y="4070880"/>
            <a:ext cx="4014360" cy="114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539640" y="431640"/>
            <a:ext cx="6560640" cy="15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39640" y="4070880"/>
            <a:ext cx="4014360" cy="114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7020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1897200" y="45684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3254400" y="45684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539640" y="46458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1897200" y="46458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3254400" y="4645800"/>
            <a:ext cx="129240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39640" y="431640"/>
            <a:ext cx="6560640" cy="15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9143640" cy="5152320"/>
          </a:xfrm>
          <a:prstGeom prst="rect">
            <a:avLst/>
          </a:prstGeom>
          <a:ln w="0">
            <a:noFill/>
          </a:ln>
        </p:spPr>
      </p:pic>
      <p:pic>
        <p:nvPicPr>
          <p:cNvPr id="7" name="Рисунок 7"/>
          <p:cNvPicPr/>
          <p:nvPr/>
        </p:nvPicPr>
        <p:blipFill>
          <a:blip r:embed="rId15"/>
          <a:stretch/>
        </p:blipFill>
        <p:spPr>
          <a:xfrm>
            <a:off x="320760" y="361800"/>
            <a:ext cx="2952360" cy="8672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9640" y="2122560"/>
            <a:ext cx="5711400" cy="1188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700" b="1" strike="noStrike" spc="-1">
                <a:solidFill>
                  <a:srgbClr val="404040"/>
                </a:solidFill>
                <a:latin typeface="Arial"/>
              </a:rPr>
              <a:t>Тема презентации</a:t>
            </a:r>
            <a:endParaRPr lang="ru-RU" sz="2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9640" y="3798360"/>
            <a:ext cx="5711400" cy="284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  <a:tabLst>
                <a:tab pos="0" algn="l"/>
              </a:tabLst>
            </a:pPr>
            <a:r>
              <a:rPr lang="ru-RU" sz="1400" b="0" strike="noStrike" spc="-1">
                <a:solidFill>
                  <a:srgbClr val="404040"/>
                </a:solidFill>
                <a:latin typeface="Arial"/>
              </a:rPr>
              <a:t>Наименование мероприятия </a:t>
            </a:r>
            <a:r>
              <a:rPr lang="en-US" sz="1400" b="0" strike="noStrike" spc="-1">
                <a:solidFill>
                  <a:srgbClr val="404040"/>
                </a:solidFill>
                <a:latin typeface="Arial"/>
              </a:rPr>
              <a:t>/</a:t>
            </a:r>
            <a:r>
              <a:rPr lang="ru-RU" sz="1400" b="0" strike="noStrike" spc="-1">
                <a:solidFill>
                  <a:srgbClr val="404040"/>
                </a:solidFill>
                <a:latin typeface="Arial"/>
              </a:rPr>
              <a:t> название площадки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539640" y="4212000"/>
            <a:ext cx="5711400" cy="21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1" strike="noStrike" spc="-1">
                <a:solidFill>
                  <a:srgbClr val="333333"/>
                </a:solidFill>
                <a:latin typeface="Arial"/>
                <a:ea typeface="Rosatom Light"/>
              </a:rPr>
              <a:t>ФИО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539640" y="4428000"/>
            <a:ext cx="5711400" cy="284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333333"/>
                </a:solidFill>
                <a:latin typeface="Arial"/>
                <a:ea typeface="Rosatom Light"/>
              </a:rPr>
              <a:t>Должность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Рисунок 3"/>
          <p:cNvPicPr/>
          <p:nvPr/>
        </p:nvPicPr>
        <p:blipFill>
          <a:blip r:embed="rId14"/>
          <a:srcRect l="7425" r="7320"/>
          <a:stretch/>
        </p:blipFill>
        <p:spPr>
          <a:xfrm>
            <a:off x="7597440" y="326520"/>
            <a:ext cx="1168200" cy="40248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700" b="0" strike="noStrike" spc="-1">
                <a:solidFill>
                  <a:srgbClr val="333333"/>
                </a:solidFill>
                <a:latin typeface="Arial"/>
                <a:ea typeface="Arial"/>
              </a:rPr>
              <a:t>Место для указания источников и сносок</a:t>
            </a:r>
            <a:endParaRPr lang="ru-RU" sz="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8186760" y="4579560"/>
            <a:ext cx="561600" cy="13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9FDBEAC-0C1B-4BAC-9A7D-8F167EFC793D}" type="slidenum">
              <a:rPr lang="en-US" sz="7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ru-RU" sz="7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2300" b="1" strike="noStrike" spc="-1">
                <a:solidFill>
                  <a:srgbClr val="333333"/>
                </a:solidFill>
                <a:latin typeface="Arial"/>
                <a:ea typeface="Arial"/>
              </a:rPr>
              <a:t>Заголовок</a:t>
            </a:r>
            <a:endParaRPr lang="ru-RU" sz="2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39640" y="1476360"/>
            <a:ext cx="4014360" cy="1230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1360" indent="-1710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lang="ru-RU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808520" y="1476360"/>
            <a:ext cx="3939840" cy="1230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1360" indent="-1710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lang="ru-RU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539640" y="2815200"/>
            <a:ext cx="4014360" cy="1230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1360" indent="-1710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lang="ru-RU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4808520" y="2815200"/>
            <a:ext cx="3939840" cy="1230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1360" indent="-1710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lang="ru-RU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52401" y="1920571"/>
            <a:ext cx="7606084" cy="243177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strike="noStrike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законодательства о расчетах за электрическую электроэнергию потребленную на содержание общего имущества МКД</a:t>
            </a:r>
          </a:p>
          <a:p>
            <a:pPr algn="ctr">
              <a:lnSpc>
                <a:spcPct val="90000"/>
              </a:lnSpc>
            </a:pPr>
            <a:r>
              <a:rPr lang="ru-RU" sz="1400" b="1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Постановления Правительства РФ </a:t>
            </a:r>
            <a:r>
              <a:rPr lang="ru-RU" sz="1400" b="1" spc="-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-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 от 03.02.2022г.)</a:t>
            </a:r>
            <a:endParaRPr lang="ru-RU" sz="1400" b="1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0940" y="356211"/>
            <a:ext cx="642781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0" cap="none" spc="0" dirty="0" smtClean="0">
                <a:ln w="0">
                  <a:noFill/>
                </a:ln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Существующий порядок распределения расходов на содержание общего имущества МКД (</a:t>
            </a:r>
            <a:r>
              <a:rPr lang="ru-RU" dirty="0">
                <a:ln w="0">
                  <a:noFill/>
                </a:ln>
                <a:solidFill>
                  <a:srgbClr val="002060"/>
                </a:solidFill>
                <a:cs typeface="Times New Roman" panose="02020603050405020304" pitchFamily="18" charset="0"/>
              </a:rPr>
              <a:t>ст. 156 ЖК РФ ч. </a:t>
            </a:r>
            <a:r>
              <a:rPr lang="ru-RU" dirty="0" smtClean="0">
                <a:solidFill>
                  <a:srgbClr val="002060"/>
                </a:solidFill>
              </a:rPr>
              <a:t>9.2)</a:t>
            </a:r>
            <a:r>
              <a:rPr lang="ru-RU" b="0" cap="none" spc="0" dirty="0" smtClean="0">
                <a:ln w="0">
                  <a:noFill/>
                </a:ln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: </a:t>
            </a: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dirty="0">
              <a:solidFill>
                <a:srgbClr val="002060"/>
              </a:solidFill>
              <a:latin typeface="+mj-lt"/>
            </a:endParaRPr>
          </a:p>
          <a:p>
            <a:endParaRPr lang="ru-RU" b="0" cap="none" spc="0" dirty="0" smtClean="0">
              <a:ln w="0">
                <a:noFill/>
              </a:ln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67" y1="7692" x2="21667" y2="7692"/>
                        <a14:foregroundMark x1="50556" y1="2376" x2="50556" y2="2376"/>
                        <a14:foregroundMark x1="70222" y1="9729" x2="70222" y2="9729"/>
                        <a14:foregroundMark x1="84000" y1="25566" x2="84000" y2="25566"/>
                        <a14:foregroundMark x1="88111" y1="41742" x2="88111" y2="41742"/>
                        <a14:foregroundMark x1="35889" y1="45701" x2="35889" y2="45701"/>
                        <a14:foregroundMark x1="45333" y1="19231" x2="45333" y2="19231"/>
                        <a14:foregroundMark x1="3444" y1="30204" x2="3444" y2="30204"/>
                        <a14:foregroundMark x1="4333" y1="63348" x2="4333" y2="63348"/>
                        <a14:foregroundMark x1="21667" y1="82466" x2="21667" y2="82466"/>
                        <a14:foregroundMark x1="43778" y1="78620" x2="43778" y2="78620"/>
                        <a14:foregroundMark x1="53667" y1="66403" x2="53667" y2="66403"/>
                        <a14:foregroundMark x1="66667" y1="72624" x2="66667" y2="72624"/>
                        <a14:foregroundMark x1="62667" y1="78167" x2="62667" y2="78167"/>
                        <a14:foregroundMark x1="55222" y1="79751" x2="54111" y2="79977"/>
                        <a14:foregroundMark x1="48889" y1="79299" x2="48889" y2="79299"/>
                        <a14:foregroundMark x1="40556" y1="73303" x2="40556" y2="73303"/>
                        <a14:foregroundMark x1="41889" y1="69910" x2="41889" y2="69910"/>
                        <a14:foregroundMark x1="43333" y1="85973" x2="43333" y2="85973"/>
                        <a14:foregroundMark x1="48889" y1="88688" x2="48889" y2="88688"/>
                        <a14:foregroundMark x1="53778" y1="89367" x2="53778" y2="89367"/>
                        <a14:foregroundMark x1="60778" y1="88914" x2="61000" y2="88462"/>
                        <a14:foregroundMark x1="64444" y1="85407" x2="64444" y2="85407"/>
                        <a14:foregroundMark x1="66333" y1="82919" x2="66333" y2="82919"/>
                        <a14:foregroundMark x1="66000" y1="93552" x2="66000" y2="93552"/>
                        <a14:foregroundMark x1="58889" y1="96946" x2="58889" y2="96946"/>
                        <a14:foregroundMark x1="52889" y1="97738" x2="52889" y2="97738"/>
                        <a14:foregroundMark x1="46222" y1="96380" x2="46222" y2="96380"/>
                        <a14:foregroundMark x1="40556" y1="93439" x2="40556" y2="93439"/>
                        <a14:foregroundMark x1="39778" y1="92760" x2="39778" y2="92760"/>
                        <a14:foregroundMark x1="41667" y1="94231" x2="41667" y2="94231"/>
                        <a14:foregroundMark x1="72222" y1="71041" x2="72222" y2="71041"/>
                        <a14:foregroundMark x1="75111" y1="75000" x2="75111" y2="75000"/>
                        <a14:foregroundMark x1="80556" y1="76471" x2="80556" y2="76471"/>
                        <a14:foregroundMark x1="84333" y1="77262" x2="84333" y2="77262"/>
                        <a14:foregroundMark x1="89889" y1="77262" x2="89889" y2="77262"/>
                        <a14:foregroundMark x1="95222" y1="75792" x2="95222" y2="75792"/>
                        <a14:foregroundMark x1="98889" y1="72511" x2="98889" y2="72511"/>
                        <a14:foregroundMark x1="78778" y1="67647" x2="78778" y2="67647"/>
                        <a14:foregroundMark x1="72778" y1="62557" x2="72778" y2="62557"/>
                        <a14:foregroundMark x1="73889" y1="58484" x2="73889" y2="58484"/>
                        <a14:foregroundMark x1="80222" y1="56561" x2="80222" y2="56561"/>
                        <a14:foregroundMark x1="87556" y1="55995" x2="87556" y2="55995"/>
                        <a14:foregroundMark x1="97222" y1="57127" x2="97222" y2="57127"/>
                        <a14:foregroundMark x1="99111" y1="62557" x2="99111" y2="62557"/>
                        <a14:foregroundMark x1="95778" y1="66063" x2="95778" y2="66063"/>
                        <a14:foregroundMark x1="87778" y1="67308" x2="87778" y2="67308"/>
                        <a14:foregroundMark x1="72333" y1="81222" x2="72333" y2="81222"/>
                        <a14:foregroundMark x1="75889" y1="84502" x2="75889" y2="84502"/>
                        <a14:foregroundMark x1="80000" y1="85973" x2="80000" y2="85973"/>
                        <a14:foregroundMark x1="85000" y1="85973" x2="85000" y2="85973"/>
                        <a14:foregroundMark x1="90556" y1="84842" x2="90556" y2="84842"/>
                        <a14:foregroundMark x1="95556" y1="83032" x2="95556" y2="83032"/>
                        <a14:foregroundMark x1="98444" y1="80204" x2="98444" y2="80204"/>
                        <a14:foregroundMark x1="17111" y1="46606" x2="17111" y2="46606"/>
                        <a14:foregroundMark x1="22222" y1="46380" x2="22778" y2="46380"/>
                        <a14:foregroundMark x1="37667" y1="45588" x2="37667" y2="45588"/>
                        <a14:foregroundMark x1="44778" y1="44005" x2="44778" y2="44005"/>
                        <a14:foregroundMark x1="45333" y1="34955" x2="45333" y2="34955"/>
                        <a14:foregroundMark x1="45333" y1="27828" x2="45333" y2="27828"/>
                        <a14:foregroundMark x1="44889" y1="22398" x2="44889" y2="22398"/>
                        <a14:foregroundMark x1="44667" y1="16290" x2="44667" y2="16290"/>
                        <a14:foregroundMark x1="43333" y1="26018" x2="43333" y2="26018"/>
                        <a14:foregroundMark x1="44667" y1="30882" x2="44667" y2="30882"/>
                        <a14:foregroundMark x1="44667" y1="38235" x2="44667" y2="38235"/>
                        <a14:foregroundMark x1="44889" y1="42760" x2="44889" y2="42760"/>
                        <a14:foregroundMark x1="29111" y1="87330" x2="29111" y2="87330"/>
                        <a14:foregroundMark x1="23556" y1="84842" x2="23556" y2="84842"/>
                        <a14:foregroundMark x1="17111" y1="79977" x2="17111" y2="79977"/>
                        <a14:foregroundMark x1="13222" y1="75452" x2="13222" y2="75452"/>
                        <a14:foregroundMark x1="9556" y1="69683" x2="9556" y2="69683"/>
                        <a14:foregroundMark x1="6778" y1="65158" x2="6778" y2="65158"/>
                        <a14:foregroundMark x1="4222" y1="60520" x2="4222" y2="60520"/>
                        <a14:foregroundMark x1="2556" y1="54299" x2="2556" y2="54299"/>
                        <a14:foregroundMark x1="1333" y1="48416" x2="1333" y2="48416"/>
                        <a14:foregroundMark x1="1333" y1="42534" x2="1333" y2="42534"/>
                        <a14:foregroundMark x1="2333" y1="36538" x2="2333" y2="36538"/>
                        <a14:foregroundMark x1="2444" y1="32805" x2="2444" y2="32805"/>
                        <a14:foregroundMark x1="7111" y1="26810" x2="7111" y2="26810"/>
                        <a14:foregroundMark x1="10444" y1="20023" x2="10444" y2="20023"/>
                      </a14:backgroundRemoval>
                    </a14:imgEffect>
                    <a14:imgEffect>
                      <a14:colorTemperature colorTemp="7193"/>
                    </a14:imgEffect>
                    <a14:imgEffect>
                      <a14:saturation sat="28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071" y="1417727"/>
            <a:ext cx="789196" cy="775166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42531" y="1453641"/>
            <a:ext cx="1640114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В пределах норматива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532" y="3083751"/>
            <a:ext cx="1640114" cy="1268359"/>
          </a:xfrm>
          <a:prstGeom prst="roundRect">
            <a:avLst/>
          </a:prstGeom>
          <a:solidFill>
            <a:schemeClr val="bg1"/>
          </a:solidFill>
          <a:ln w="603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Оплачивают собственники и пользователи помещений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58158" y="1456167"/>
            <a:ext cx="3432927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Свыше норматива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8002" y="3969455"/>
            <a:ext cx="3197216" cy="986794"/>
          </a:xfrm>
          <a:prstGeom prst="roundRect">
            <a:avLst/>
          </a:prstGeom>
          <a:solidFill>
            <a:schemeClr val="bg1"/>
          </a:solidFill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Превышение норматива – убытки РСО и ИКУ, рост задолженности ИКУ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58159" y="2562546"/>
            <a:ext cx="1640114" cy="12683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При наличии АСКУЭ и решения собрания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58159" y="3969455"/>
            <a:ext cx="1640114" cy="986794"/>
          </a:xfrm>
          <a:prstGeom prst="roundRect">
            <a:avLst/>
          </a:prstGeom>
          <a:solidFill>
            <a:schemeClr val="bg1"/>
          </a:solidFill>
          <a:ln w="698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ОДН оплачивается собственниками помещений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86496" y="2552247"/>
            <a:ext cx="3238722" cy="12683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При отсутствии АСКУЭ и решения собрания 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0800000">
            <a:off x="1241246" y="2456119"/>
            <a:ext cx="442686" cy="3773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3856873" y="2258270"/>
            <a:ext cx="442686" cy="2569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0800000">
            <a:off x="5634873" y="2248630"/>
            <a:ext cx="442686" cy="2569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6639" y="2521081"/>
            <a:ext cx="10494" cy="128480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/>
          <p:cNvSpPr/>
          <p:nvPr/>
        </p:nvSpPr>
        <p:spPr>
          <a:xfrm>
            <a:off x="775930" y="762648"/>
            <a:ext cx="6471960" cy="16913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ru-RU" sz="2000" b="0" strike="noStrike" spc="-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Измененный порядок расчета, вносимый 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Правила содержания общего имущества в многоквартирном доме, утв. Постановлением Правительства РФ от 13.08.2006 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491 начиная с 01.09.2022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2036" y="888173"/>
            <a:ext cx="10494" cy="128480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9440" y="1064692"/>
            <a:ext cx="5862" cy="7757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03240" y="2851794"/>
            <a:ext cx="5862" cy="7757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20" b="95122" l="3537" r="95732">
                        <a14:foregroundMark x1="46463" y1="10976" x2="46463" y2="10976"/>
                        <a14:foregroundMark x1="51585" y1="10366" x2="51585" y2="10366"/>
                        <a14:foregroundMark x1="53659" y1="26951" x2="53659" y2="26951"/>
                        <a14:foregroundMark x1="30366" y1="26585" x2="30366" y2="26585"/>
                        <a14:foregroundMark x1="68780" y1="26220" x2="68780" y2="26220"/>
                        <a14:foregroundMark x1="80976" y1="55976" x2="80976" y2="55976"/>
                        <a14:foregroundMark x1="51951" y1="53780" x2="51951" y2="53780"/>
                        <a14:foregroundMark x1="77561" y1="70000" x2="77561" y2="70000"/>
                        <a14:foregroundMark x1="49024" y1="90854" x2="49024" y2="90854"/>
                        <a14:foregroundMark x1="17561" y1="74268" x2="17561" y2="74268"/>
                        <a14:foregroundMark x1="16707" y1="55610" x2="16707" y2="556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990" y="2172885"/>
            <a:ext cx="990599" cy="990599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212369" y="3801774"/>
            <a:ext cx="5417183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Предусмотрено несколько способов расчета (перерасчетов) а также внесения оплаты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2369" y="2453965"/>
            <a:ext cx="5417183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Весь объем электрической энергии на содержание общего имущества оплачивается собственниками (нанимателями)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3569224" y="3316555"/>
            <a:ext cx="442686" cy="3773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5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5"/>
          <p:cNvSpPr/>
          <p:nvPr/>
        </p:nvSpPr>
        <p:spPr>
          <a:xfrm>
            <a:off x="2938038" y="66206"/>
            <a:ext cx="3107905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расчетов</a:t>
            </a:r>
            <a:endParaRPr lang="ru-RU" sz="2400" b="0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4111836">
            <a:off x="1839282" y="-136672"/>
            <a:ext cx="238174" cy="1869662"/>
          </a:xfrm>
          <a:prstGeom prst="downArrow">
            <a:avLst>
              <a:gd name="adj1" fmla="val 50000"/>
              <a:gd name="adj2" fmla="val 166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81648" y="3370111"/>
            <a:ext cx="266700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CustomShape 5"/>
          <p:cNvSpPr/>
          <p:nvPr/>
        </p:nvSpPr>
        <p:spPr>
          <a:xfrm>
            <a:off x="3665123" y="651824"/>
            <a:ext cx="1409783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ОДПУ</a:t>
            </a:r>
            <a:endParaRPr lang="ru-RU" b="0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stomShape 5"/>
          <p:cNvSpPr/>
          <p:nvPr/>
        </p:nvSpPr>
        <p:spPr>
          <a:xfrm>
            <a:off x="7072398" y="2522778"/>
            <a:ext cx="163453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4174871" y="3826191"/>
            <a:ext cx="266700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5677" y="1347580"/>
            <a:ext cx="1167772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14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ОДПУ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1208" y="2484165"/>
            <a:ext cx="1167772" cy="21096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14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</a:t>
            </a:r>
            <a:r>
              <a:rPr lang="ru-RU" sz="14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норматива и объем потребления считается равным нормативу</a:t>
            </a:r>
            <a:endParaRPr lang="ru-RU" sz="14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38246" y="1342812"/>
            <a:ext cx="1813782" cy="11199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При наличии протокола о распределении всего объема исходя из показаний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ОДПУ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556145" y="2197358"/>
            <a:ext cx="266700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49037" y="2579411"/>
            <a:ext cx="1789295" cy="1797294"/>
          </a:xfrm>
          <a:prstGeom prst="roundRect">
            <a:avLst/>
          </a:prstGeom>
          <a:solidFill>
            <a:schemeClr val="bg1"/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Расчеты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производятся по фактическим показаниям ОДПУ, перерасчет не требуется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4219901" y="500000"/>
            <a:ext cx="266700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336074" y="1313359"/>
            <a:ext cx="1802941" cy="11539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протокола о распределении всего объема исходя из показаний ОДПУ</a:t>
            </a:r>
          </a:p>
        </p:txBody>
      </p:sp>
      <p:sp>
        <p:nvSpPr>
          <p:cNvPr id="52" name="Стрелка вниз 51"/>
          <p:cNvSpPr/>
          <p:nvPr/>
        </p:nvSpPr>
        <p:spPr>
          <a:xfrm>
            <a:off x="4271455" y="992924"/>
            <a:ext cx="163593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 rot="17330972">
            <a:off x="5343496" y="558865"/>
            <a:ext cx="150779" cy="1016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336074" y="2564243"/>
            <a:ext cx="1784799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норматива в течение года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599788" y="3667586"/>
            <a:ext cx="2970399" cy="1060303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en-US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квартала года, следующего за расчетным, производится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перерасчет, </a:t>
            </a: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показаний ОДПУ</a:t>
            </a:r>
          </a:p>
          <a:p>
            <a:pPr algn="ctr">
              <a:lnSpc>
                <a:spcPct val="100000"/>
              </a:lnSpc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Стрелка вниз 57"/>
          <p:cNvSpPr/>
          <p:nvPr/>
        </p:nvSpPr>
        <p:spPr>
          <a:xfrm rot="4470999">
            <a:off x="3145634" y="487236"/>
            <a:ext cx="136816" cy="1129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244653" y="1329690"/>
            <a:ext cx="1786890" cy="11413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протокола о расчете исходя из среднемесячных объемов потребления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268121" y="2569751"/>
            <a:ext cx="1739954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среднемесячному объему ОДН в течение года</a:t>
            </a:r>
          </a:p>
        </p:txBody>
      </p:sp>
      <p:sp>
        <p:nvSpPr>
          <p:cNvPr id="63" name="Стрелка вниз 62"/>
          <p:cNvSpPr/>
          <p:nvPr/>
        </p:nvSpPr>
        <p:spPr>
          <a:xfrm>
            <a:off x="5779243" y="3365948"/>
            <a:ext cx="266700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 rot="17319063">
            <a:off x="6404577" y="-177854"/>
            <a:ext cx="238174" cy="1869662"/>
          </a:xfrm>
          <a:prstGeom prst="downArrow">
            <a:avLst>
              <a:gd name="adj1" fmla="val 50000"/>
              <a:gd name="adj2" fmla="val 166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284214" y="1369176"/>
            <a:ext cx="1739954" cy="754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оснащен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АСКУЭ</a:t>
            </a: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7284214" y="2353897"/>
            <a:ext cx="1733667" cy="1579369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Расчеты производятся по фактическим показаниям ОДПУ, перерасчет не требуется</a:t>
            </a:r>
          </a:p>
          <a:p>
            <a:pPr algn="ctr">
              <a:lnSpc>
                <a:spcPct val="100000"/>
              </a:lnSpc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6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5"/>
          <p:cNvSpPr/>
          <p:nvPr/>
        </p:nvSpPr>
        <p:spPr>
          <a:xfrm>
            <a:off x="7072398" y="2522778"/>
            <a:ext cx="163453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4174871" y="3826191"/>
            <a:ext cx="266700" cy="224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46224" y="372431"/>
            <a:ext cx="1789295" cy="4189680"/>
          </a:xfrm>
          <a:prstGeom prst="roundRect">
            <a:avLst/>
          </a:prstGeom>
          <a:solidFill>
            <a:schemeClr val="bg1"/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Расчеты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производятся по фактическим показаниям ОДПУ, 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+ перерасчет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требуется</a:t>
            </a:r>
            <a:endParaRPr lang="en-US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000" b="1" dirty="0" smtClean="0">
                <a:solidFill>
                  <a:srgbClr val="FF0000"/>
                </a:solidFill>
              </a:rPr>
              <a:t>Неравномерный объем в течение года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707388" y="383790"/>
            <a:ext cx="2009755" cy="31867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норматива в течение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00000"/>
              </a:lnSpc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одинаковая сумма к оплате в течение года</a:t>
            </a:r>
          </a:p>
          <a:p>
            <a:pPr algn="ctr">
              <a:lnSpc>
                <a:spcPct val="100000"/>
              </a:lnSpc>
            </a:pPr>
            <a:endParaRPr lang="ru-RU" sz="1200" spc="-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0000"/>
              </a:lnSpc>
              <a:buFontTx/>
              <a:buChar char="-"/>
            </a:pP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последующего увеличения суммы оплаты при перерасчете</a:t>
            </a:r>
          </a:p>
          <a:p>
            <a:pPr marL="171450" indent="-171450" algn="ctr">
              <a:lnSpc>
                <a:spcPct val="100000"/>
              </a:lnSpc>
              <a:buFontTx/>
              <a:buChar char="-"/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707388" y="3720208"/>
            <a:ext cx="4596500" cy="895336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возникновение социальной напряженности в связи повышенным начислением и падение уровня оплаты</a:t>
            </a: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842284" y="383790"/>
            <a:ext cx="2560002" cy="31867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среднемесячному объему ОДН в течение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00000"/>
              </a:lnSpc>
            </a:pP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spc="-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одинаковая сумма к оплате в течение </a:t>
            </a: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/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результате повышения тарифа или увеличения потребления по сравнению с прошлым годом перерасчет может серьезно увеличить сумму платежа</a:t>
            </a: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2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3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6514" y="723489"/>
            <a:ext cx="10494" cy="128480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stomShape 5"/>
          <p:cNvSpPr/>
          <p:nvPr/>
        </p:nvSpPr>
        <p:spPr>
          <a:xfrm>
            <a:off x="512490" y="888418"/>
            <a:ext cx="7819350" cy="31686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2000" spc="-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направленные на минимизацию негативных последствий:</a:t>
            </a:r>
          </a:p>
          <a:p>
            <a:pPr>
              <a:lnSpc>
                <a:spcPct val="100000"/>
              </a:lnSpc>
            </a:pPr>
            <a:endParaRPr lang="ru-RU" sz="2000" b="1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Разъяснительная работа  </a:t>
            </a: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общих собраний собственников</a:t>
            </a:r>
          </a:p>
          <a:p>
            <a:pPr>
              <a:lnSpc>
                <a:spcPct val="100000"/>
              </a:lnSpc>
            </a:pPr>
            <a:endParaRPr lang="ru-RU" sz="2000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Своевременное снятие показаний ОДПУ и ИПУ</a:t>
            </a:r>
          </a:p>
          <a:p>
            <a:pPr>
              <a:lnSpc>
                <a:spcPct val="100000"/>
              </a:lnSpc>
            </a:pPr>
            <a:endParaRPr lang="ru-RU" sz="2000" spc="-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Энергосбережение </a:t>
            </a:r>
            <a:endParaRPr lang="ru-RU" sz="2000" b="0" strike="noStrike" spc="-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81810" y="1038588"/>
            <a:ext cx="5862" cy="7757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7008" y="2772257"/>
            <a:ext cx="10494" cy="128480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065" y="3026770"/>
            <a:ext cx="5862" cy="7757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221950" y="2008295"/>
            <a:ext cx="10494" cy="128480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381651" y="2262808"/>
            <a:ext cx="5862" cy="7757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78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5324</TotalTime>
  <Words>356</Words>
  <Application>Microsoft Office PowerPoint</Application>
  <PresentationFormat>Произвольный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DejaVu Sans</vt:lpstr>
      <vt:lpstr>Rosatom Light</vt:lpstr>
      <vt:lpstr>Times New Roman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Анна Хомякова</dc:creator>
  <dc:description/>
  <cp:lastModifiedBy>Ломакина Валентина Вениаминовна</cp:lastModifiedBy>
  <cp:revision>377</cp:revision>
  <cp:lastPrinted>2022-04-27T07:47:34Z</cp:lastPrinted>
  <dcterms:created xsi:type="dcterms:W3CDTF">2019-09-24T12:37:05Z</dcterms:created>
  <dcterms:modified xsi:type="dcterms:W3CDTF">2022-05-16T11:17:41Z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